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0" d="100"/>
          <a:sy n="130" d="100"/>
        </p:scale>
        <p:origin x="82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426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タイトルスライド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まとめスライド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中小企業の経営課題に関する統計データ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7つの経営課題カテゴリーの一覧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サービス選定4ステップの全体像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STEP1：課題の明確化と優先順位付け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STEP2：情報収集と候補の選定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STEP3：5つの評価軸で比較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STEP4：導入判断と実行計画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サービス選定の5つの落とし穴と対策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A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-1371600"/>
            <a:ext cx="4572000" cy="4572000"/>
          </a:xfrm>
          <a:prstGeom prst="ellipse">
            <a:avLst/>
          </a:prstGeom>
          <a:solidFill>
            <a:srgbClr val="0B6E6D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2560320"/>
            <a:ext cx="3200400" cy="3200400"/>
          </a:xfrm>
          <a:prstGeom prst="ellipse">
            <a:avLst/>
          </a:prstGeom>
          <a:solidFill>
            <a:srgbClr val="17A09E">
              <a:alpha val="1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731520" y="3840480"/>
            <a:ext cx="2286000" cy="2286000"/>
          </a:xfrm>
          <a:prstGeom prst="ellipse">
            <a:avLst/>
          </a:prstGeom>
          <a:solidFill>
            <a:srgbClr val="0B6E6D">
              <a:alpha val="12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914400"/>
            <a:ext cx="64008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経営課題を解決するための</a:t>
            </a:r>
            <a:endParaRPr lang="en-US" sz="38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適切なサービスの選び方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731520" y="324612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17A0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中小企業の経営者・管理職のための実践ガイド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52A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B6E6D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0" y="3200400"/>
            <a:ext cx="3657600" cy="3657600"/>
          </a:xfrm>
          <a:prstGeom prst="ellipse">
            <a:avLst/>
          </a:prstGeom>
          <a:solidFill>
            <a:srgbClr val="17A09E">
              <a:alpha val="1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まとめ：成功するサービス選定のために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731520" y="1234440"/>
            <a:ext cx="7680960" cy="685800"/>
          </a:xfrm>
          <a:prstGeom prst="roundRect">
            <a:avLst>
              <a:gd name="adj" fmla="val 10667"/>
            </a:avLst>
          </a:prstGeom>
          <a:solidFill>
            <a:srgbClr val="FFFFFF">
              <a:alpha val="1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877824" y="1376172"/>
            <a:ext cx="402336" cy="402336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1458468"/>
            <a:ext cx="237744" cy="23774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17320" y="1234440"/>
            <a:ext cx="6766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課題を具体化し、数値目標を設定してからサービスを探す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731520" y="2103120"/>
            <a:ext cx="7680960" cy="685800"/>
          </a:xfrm>
          <a:prstGeom prst="roundRect">
            <a:avLst>
              <a:gd name="adj" fmla="val 10667"/>
            </a:avLst>
          </a:prstGeom>
          <a:solidFill>
            <a:srgbClr val="FFFFFF">
              <a:alpha val="18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877824" y="2244852"/>
            <a:ext cx="402336" cy="402336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976" y="2327148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417320" y="2103120"/>
            <a:ext cx="6766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複数の情報源と3社以上の候補から比較検討する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731520" y="2971800"/>
            <a:ext cx="7680960" cy="685800"/>
          </a:xfrm>
          <a:prstGeom prst="roundRect">
            <a:avLst>
              <a:gd name="adj" fmla="val 10667"/>
            </a:avLst>
          </a:prstGeom>
          <a:solidFill>
            <a:srgbClr val="FFFFFF">
              <a:alpha val="18000"/>
            </a:srgbClr>
          </a:solidFill>
          <a:ln/>
        </p:spPr>
      </p:sp>
      <p:sp>
        <p:nvSpPr>
          <p:cNvPr id="14" name="Shape 10"/>
          <p:cNvSpPr/>
          <p:nvPr/>
        </p:nvSpPr>
        <p:spPr>
          <a:xfrm>
            <a:off x="877824" y="3113532"/>
            <a:ext cx="402336" cy="402336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976" y="3195828"/>
            <a:ext cx="237744" cy="23774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417320" y="2971800"/>
            <a:ext cx="6766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5つの評価軸で客観的に評価し、データで判断する</a:t>
            </a:r>
            <a:endParaRPr lang="en-US" sz="1500" dirty="0"/>
          </a:p>
        </p:txBody>
      </p:sp>
      <p:sp>
        <p:nvSpPr>
          <p:cNvPr id="17" name="Shape 12"/>
          <p:cNvSpPr/>
          <p:nvPr/>
        </p:nvSpPr>
        <p:spPr>
          <a:xfrm>
            <a:off x="731520" y="3840480"/>
            <a:ext cx="7680960" cy="685800"/>
          </a:xfrm>
          <a:prstGeom prst="roundRect">
            <a:avLst>
              <a:gd name="adj" fmla="val 10667"/>
            </a:avLst>
          </a:prstGeom>
          <a:solidFill>
            <a:srgbClr val="FFFFFF">
              <a:alpha val="18000"/>
            </a:srgbClr>
          </a:solidFill>
          <a:ln/>
        </p:spPr>
      </p:sp>
      <p:sp>
        <p:nvSpPr>
          <p:cNvPr id="18" name="Shape 13"/>
          <p:cNvSpPr/>
          <p:nvPr/>
        </p:nvSpPr>
        <p:spPr>
          <a:xfrm>
            <a:off x="877824" y="3982212"/>
            <a:ext cx="402336" cy="402336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976" y="4064508"/>
            <a:ext cx="237744" cy="23774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417320" y="3840480"/>
            <a:ext cx="6766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導入後のKPI設定とPDCAサイクルで効果を検証する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731520" y="459486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17A0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自社に合ったサービスを見つけ、経営課題を着実に解決していきましょう。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2004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中小企業が直面する経営課題の現状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適切なサービスの活用で、多くの経営課題は効率的に解決できます。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2514600" cy="30632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40080" y="182880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B6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経営課題を複数</a:t>
            </a:r>
            <a:endParaRPr lang="en-US" sz="14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抱える中小企業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22960" y="352044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人材・資金・業務効率化など</a:t>
            </a:r>
            <a:endParaRPr lang="en-US" sz="1100" dirty="0"/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複合的な課題が山積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429000" y="1508760"/>
            <a:ext cx="2514600" cy="30632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429000" y="182880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B6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65%</a:t>
            </a:r>
            <a:endParaRPr lang="en-US" sz="4800" dirty="0"/>
          </a:p>
        </p:txBody>
      </p:sp>
      <p:sp>
        <p:nvSpPr>
          <p:cNvPr id="10" name="Text 8"/>
          <p:cNvSpPr/>
          <p:nvPr/>
        </p:nvSpPr>
        <p:spPr>
          <a:xfrm>
            <a:off x="3611880" y="274320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サービス選定に</a:t>
            </a:r>
            <a:endParaRPr lang="en-US" sz="14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苦労する企業の割合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611880" y="352044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情報過多の中で</a:t>
            </a:r>
            <a:endParaRPr lang="en-US" sz="1100" dirty="0"/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最適解を見つけられない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217920" y="1508760"/>
            <a:ext cx="2514600" cy="306324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217920" y="1828800"/>
            <a:ext cx="2514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B6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3倍</a:t>
            </a:r>
            <a:endParaRPr lang="en-US" sz="4800" dirty="0"/>
          </a:p>
        </p:txBody>
      </p:sp>
      <p:sp>
        <p:nvSpPr>
          <p:cNvPr id="14" name="Text 12"/>
          <p:cNvSpPr/>
          <p:nvPr/>
        </p:nvSpPr>
        <p:spPr>
          <a:xfrm>
            <a:off x="6400800" y="274320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適切な選定による</a:t>
            </a:r>
            <a:endParaRPr lang="en-US" sz="1400" dirty="0"/>
          </a:p>
          <a:p>
            <a:pPr marL="0" indent="0" algn="ctr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投資対効果の差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00800" y="352044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3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体系的な比較検討で</a:t>
            </a:r>
            <a:endParaRPr lang="en-US" sz="1100" dirty="0"/>
          </a:p>
          <a:p>
            <a:pPr marL="0" indent="0" algn="ctr">
              <a:lnSpc>
                <a:spcPct val="13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導入成功率が大幅に向上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経営課題を7つの領域で整理する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自社の課題がどの領域に該当するかを特定することが、サービス選定の第一歩です。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325880"/>
            <a:ext cx="1874520" cy="1600200"/>
          </a:xfrm>
          <a:prstGeom prst="roundRect">
            <a:avLst>
              <a:gd name="adj" fmla="val 5714"/>
            </a:avLst>
          </a:prstGeom>
          <a:solidFill>
            <a:srgbClr val="F1F4F7"/>
          </a:solidFill>
          <a:ln/>
        </p:spPr>
      </p:sp>
      <p:sp>
        <p:nvSpPr>
          <p:cNvPr id="5" name="Shape 3"/>
          <p:cNvSpPr/>
          <p:nvPr/>
        </p:nvSpPr>
        <p:spPr>
          <a:xfrm>
            <a:off x="1357884" y="1435608"/>
            <a:ext cx="438912" cy="438912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468" y="1536192"/>
            <a:ext cx="237744" cy="23774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85800" y="196596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人事・採用・労務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85800" y="2276856"/>
            <a:ext cx="1783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採用強化、労務管理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人材育成、離職防止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697480" y="1325880"/>
            <a:ext cx="1874520" cy="1600200"/>
          </a:xfrm>
          <a:prstGeom prst="roundRect">
            <a:avLst>
              <a:gd name="adj" fmla="val 5714"/>
            </a:avLst>
          </a:prstGeom>
          <a:solidFill>
            <a:srgbClr val="F1F4F7"/>
          </a:solidFill>
          <a:ln/>
        </p:spPr>
      </p:sp>
      <p:sp>
        <p:nvSpPr>
          <p:cNvPr id="10" name="Shape 7"/>
          <p:cNvSpPr/>
          <p:nvPr/>
        </p:nvSpPr>
        <p:spPr>
          <a:xfrm>
            <a:off x="3415284" y="1435608"/>
            <a:ext cx="438912" cy="438912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868" y="1536192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743200" y="196596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経理・会計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2743200" y="2276856"/>
            <a:ext cx="1783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経費精算、会計自動化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帳簿管理、税務対応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4754880" y="1325880"/>
            <a:ext cx="1874520" cy="1600200"/>
          </a:xfrm>
          <a:prstGeom prst="roundRect">
            <a:avLst>
              <a:gd name="adj" fmla="val 5714"/>
            </a:avLst>
          </a:prstGeom>
          <a:solidFill>
            <a:srgbClr val="F1F4F7"/>
          </a:solidFill>
          <a:ln/>
        </p:spPr>
      </p:sp>
      <p:sp>
        <p:nvSpPr>
          <p:cNvPr id="15" name="Shape 11"/>
          <p:cNvSpPr/>
          <p:nvPr/>
        </p:nvSpPr>
        <p:spPr>
          <a:xfrm>
            <a:off x="5472684" y="1435608"/>
            <a:ext cx="438912" cy="438912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3268" y="1536192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800600" y="196596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総務・法務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4800600" y="2276856"/>
            <a:ext cx="1783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契約管理、コンプライアンス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社内規程、認証取得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6812280" y="1325880"/>
            <a:ext cx="1874520" cy="1600200"/>
          </a:xfrm>
          <a:prstGeom prst="roundRect">
            <a:avLst>
              <a:gd name="adj" fmla="val 5714"/>
            </a:avLst>
          </a:prstGeom>
          <a:solidFill>
            <a:srgbClr val="F1F4F7"/>
          </a:solidFill>
          <a:ln/>
        </p:spPr>
      </p:sp>
      <p:sp>
        <p:nvSpPr>
          <p:cNvPr id="20" name="Shape 15"/>
          <p:cNvSpPr/>
          <p:nvPr/>
        </p:nvSpPr>
        <p:spPr>
          <a:xfrm>
            <a:off x="7530084" y="1435608"/>
            <a:ext cx="438912" cy="438912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0668" y="1536192"/>
            <a:ext cx="237744" cy="23774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858000" y="196596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営業・マーケティング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6858000" y="2276856"/>
            <a:ext cx="1783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顧客獲得、販路拡大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デジタルマーケティング</a:t>
            </a:r>
            <a:endParaRPr lang="en-US" sz="1000" dirty="0"/>
          </a:p>
        </p:txBody>
      </p:sp>
      <p:sp>
        <p:nvSpPr>
          <p:cNvPr id="24" name="Shape 18"/>
          <p:cNvSpPr/>
          <p:nvPr/>
        </p:nvSpPr>
        <p:spPr>
          <a:xfrm>
            <a:off x="1668780" y="3063240"/>
            <a:ext cx="1874520" cy="1600200"/>
          </a:xfrm>
          <a:prstGeom prst="roundRect">
            <a:avLst>
              <a:gd name="adj" fmla="val 5714"/>
            </a:avLst>
          </a:prstGeom>
          <a:solidFill>
            <a:srgbClr val="F1F4F7"/>
          </a:solidFill>
          <a:ln/>
        </p:spPr>
      </p:sp>
      <p:sp>
        <p:nvSpPr>
          <p:cNvPr id="25" name="Shape 19"/>
          <p:cNvSpPr/>
          <p:nvPr/>
        </p:nvSpPr>
        <p:spPr>
          <a:xfrm>
            <a:off x="2386584" y="3172968"/>
            <a:ext cx="438912" cy="438912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7168" y="3273552"/>
            <a:ext cx="237744" cy="237744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714500" y="370332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マネジメント</a:t>
            </a:r>
            <a:endParaRPr lang="en-US" sz="1200" dirty="0"/>
          </a:p>
        </p:txBody>
      </p:sp>
      <p:sp>
        <p:nvSpPr>
          <p:cNvPr id="28" name="Text 21"/>
          <p:cNvSpPr/>
          <p:nvPr/>
        </p:nvSpPr>
        <p:spPr>
          <a:xfrm>
            <a:off x="1714500" y="4014216"/>
            <a:ext cx="1783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組織改革、業務改善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リーダー育成、DX推進</a:t>
            </a:r>
            <a:endParaRPr lang="en-US" sz="1000" dirty="0"/>
          </a:p>
        </p:txBody>
      </p:sp>
      <p:sp>
        <p:nvSpPr>
          <p:cNvPr id="29" name="Shape 22"/>
          <p:cNvSpPr/>
          <p:nvPr/>
        </p:nvSpPr>
        <p:spPr>
          <a:xfrm>
            <a:off x="3726180" y="3063240"/>
            <a:ext cx="1874520" cy="1600200"/>
          </a:xfrm>
          <a:prstGeom prst="roundRect">
            <a:avLst>
              <a:gd name="adj" fmla="val 5714"/>
            </a:avLst>
          </a:prstGeom>
          <a:solidFill>
            <a:srgbClr val="F1F4F7"/>
          </a:solidFill>
          <a:ln/>
        </p:spPr>
      </p:sp>
      <p:sp>
        <p:nvSpPr>
          <p:cNvPr id="30" name="Shape 23"/>
          <p:cNvSpPr/>
          <p:nvPr/>
        </p:nvSpPr>
        <p:spPr>
          <a:xfrm>
            <a:off x="4443984" y="3172968"/>
            <a:ext cx="438912" cy="438912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4568" y="3273552"/>
            <a:ext cx="237744" cy="237744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3771900" y="370332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新規事業</a:t>
            </a:r>
            <a:endParaRPr lang="en-US" sz="1200" dirty="0"/>
          </a:p>
        </p:txBody>
      </p:sp>
      <p:sp>
        <p:nvSpPr>
          <p:cNvPr id="33" name="Text 25"/>
          <p:cNvSpPr/>
          <p:nvPr/>
        </p:nvSpPr>
        <p:spPr>
          <a:xfrm>
            <a:off x="3771900" y="4014216"/>
            <a:ext cx="1783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事業開発、市場調査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ビジネスモデル構築</a:t>
            </a:r>
            <a:endParaRPr lang="en-US" sz="1000" dirty="0"/>
          </a:p>
        </p:txBody>
      </p:sp>
      <p:sp>
        <p:nvSpPr>
          <p:cNvPr id="34" name="Shape 26"/>
          <p:cNvSpPr/>
          <p:nvPr/>
        </p:nvSpPr>
        <p:spPr>
          <a:xfrm>
            <a:off x="5783580" y="3063240"/>
            <a:ext cx="1874520" cy="1600200"/>
          </a:xfrm>
          <a:prstGeom prst="roundRect">
            <a:avLst>
              <a:gd name="adj" fmla="val 5714"/>
            </a:avLst>
          </a:prstGeom>
          <a:solidFill>
            <a:srgbClr val="F1F4F7"/>
          </a:solidFill>
          <a:ln/>
        </p:spPr>
      </p:sp>
      <p:sp>
        <p:nvSpPr>
          <p:cNvPr id="35" name="Shape 27"/>
          <p:cNvSpPr/>
          <p:nvPr/>
        </p:nvSpPr>
        <p:spPr>
          <a:xfrm>
            <a:off x="6501384" y="3172968"/>
            <a:ext cx="438912" cy="438912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1968" y="3273552"/>
            <a:ext cx="237744" cy="237744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5829300" y="3703320"/>
            <a:ext cx="1783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資金調達</a:t>
            </a:r>
            <a:endParaRPr lang="en-US" sz="1200" dirty="0"/>
          </a:p>
        </p:txBody>
      </p:sp>
      <p:sp>
        <p:nvSpPr>
          <p:cNvPr id="38" name="Text 29"/>
          <p:cNvSpPr/>
          <p:nvPr/>
        </p:nvSpPr>
        <p:spPr>
          <a:xfrm>
            <a:off x="5829300" y="4014216"/>
            <a:ext cx="1783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融資、助成金、補助金</a:t>
            </a:r>
            <a:endParaRPr lang="en-US" sz="10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0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キャッシュフロー改善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152A3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097280"/>
            <a:ext cx="2468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35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サービス選定の</a:t>
            </a:r>
            <a:endParaRPr lang="en-US" sz="2600" dirty="0"/>
          </a:p>
          <a:p>
            <a:pPr marL="0" indent="0" algn="l">
              <a:lnSpc>
                <a:spcPct val="135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4つのステップ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260604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300" dirty="0">
                <a:solidFill>
                  <a:srgbClr val="17A0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正しいプロセスを踏めば</a:t>
            </a:r>
            <a:endParaRPr lang="en-US" sz="1300" dirty="0"/>
          </a:p>
          <a:p>
            <a:pPr marL="0" indent="0" algn="l">
              <a:lnSpc>
                <a:spcPct val="140000"/>
              </a:lnSpc>
              <a:buNone/>
            </a:pPr>
            <a:r>
              <a:rPr lang="en-US" sz="1300" dirty="0">
                <a:solidFill>
                  <a:srgbClr val="17A0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最適なサービスに</a:t>
            </a:r>
            <a:endParaRPr lang="en-US" sz="1300" dirty="0"/>
          </a:p>
          <a:p>
            <a:pPr marL="0" indent="0" algn="l">
              <a:lnSpc>
                <a:spcPct val="140000"/>
              </a:lnSpc>
              <a:buNone/>
            </a:pPr>
            <a:r>
              <a:rPr lang="en-US" sz="1300" dirty="0">
                <a:solidFill>
                  <a:srgbClr val="17A0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出会えます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566160" y="365760"/>
            <a:ext cx="5120640" cy="1005840"/>
          </a:xfrm>
          <a:prstGeom prst="roundRect">
            <a:avLst>
              <a:gd name="adj" fmla="val 7273"/>
            </a:avLst>
          </a:prstGeom>
          <a:solidFill>
            <a:srgbClr val="F1F4F7"/>
          </a:solidFill>
          <a:ln/>
        </p:spPr>
      </p:sp>
      <p:sp>
        <p:nvSpPr>
          <p:cNvPr id="6" name="Shape 4"/>
          <p:cNvSpPr/>
          <p:nvPr/>
        </p:nvSpPr>
        <p:spPr>
          <a:xfrm>
            <a:off x="3730752" y="630936"/>
            <a:ext cx="475488" cy="475488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1336" y="731520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343400" y="47548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D1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800600" y="47548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課題の明確化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4800600" y="8229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自社の経営課題を洗い出し</a:t>
            </a:r>
            <a:endParaRPr lang="en-US" sz="11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優先順位をつける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566160" y="1554480"/>
            <a:ext cx="5120640" cy="1005840"/>
          </a:xfrm>
          <a:prstGeom prst="roundRect">
            <a:avLst>
              <a:gd name="adj" fmla="val 7273"/>
            </a:avLst>
          </a:prstGeom>
          <a:solidFill>
            <a:srgbClr val="F1F4F7"/>
          </a:solidFill>
          <a:ln/>
        </p:spPr>
      </p:sp>
      <p:sp>
        <p:nvSpPr>
          <p:cNvPr id="12" name="Shape 9"/>
          <p:cNvSpPr/>
          <p:nvPr/>
        </p:nvSpPr>
        <p:spPr>
          <a:xfrm>
            <a:off x="3730752" y="1819656"/>
            <a:ext cx="475488" cy="475488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336" y="192024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343400" y="166420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D1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4800600" y="166420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情報収集と候補選定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4800600" y="201168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複数の情報源から候補を</a:t>
            </a:r>
            <a:endParaRPr lang="en-US" sz="11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リストアップする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3566160" y="2743200"/>
            <a:ext cx="5120640" cy="1005840"/>
          </a:xfrm>
          <a:prstGeom prst="roundRect">
            <a:avLst>
              <a:gd name="adj" fmla="val 7273"/>
            </a:avLst>
          </a:prstGeom>
          <a:solidFill>
            <a:srgbClr val="F1F4F7"/>
          </a:solidFill>
          <a:ln/>
        </p:spPr>
      </p:sp>
      <p:sp>
        <p:nvSpPr>
          <p:cNvPr id="18" name="Shape 14"/>
          <p:cNvSpPr/>
          <p:nvPr/>
        </p:nvSpPr>
        <p:spPr>
          <a:xfrm>
            <a:off x="3730752" y="3008376"/>
            <a:ext cx="475488" cy="475488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1336" y="3108960"/>
            <a:ext cx="274320" cy="27432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4343400" y="285292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D1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000" dirty="0"/>
          </a:p>
        </p:txBody>
      </p:sp>
      <p:sp>
        <p:nvSpPr>
          <p:cNvPr id="21" name="Text 16"/>
          <p:cNvSpPr/>
          <p:nvPr/>
        </p:nvSpPr>
        <p:spPr>
          <a:xfrm>
            <a:off x="4800600" y="285292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比較評価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4800600" y="320040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評価基準に沿って</a:t>
            </a:r>
            <a:endParaRPr lang="en-US" sz="11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客観的に比較する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3566160" y="3931920"/>
            <a:ext cx="5120640" cy="1005840"/>
          </a:xfrm>
          <a:prstGeom prst="roundRect">
            <a:avLst>
              <a:gd name="adj" fmla="val 7273"/>
            </a:avLst>
          </a:prstGeom>
          <a:solidFill>
            <a:srgbClr val="F1F4F7"/>
          </a:solidFill>
          <a:ln/>
        </p:spPr>
      </p:sp>
      <p:sp>
        <p:nvSpPr>
          <p:cNvPr id="24" name="Shape 19"/>
          <p:cNvSpPr/>
          <p:nvPr/>
        </p:nvSpPr>
        <p:spPr>
          <a:xfrm>
            <a:off x="3730752" y="4197096"/>
            <a:ext cx="475488" cy="475488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1336" y="4297680"/>
            <a:ext cx="274320" cy="27432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4343400" y="4041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D18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000" dirty="0"/>
          </a:p>
        </p:txBody>
      </p:sp>
      <p:sp>
        <p:nvSpPr>
          <p:cNvPr id="27" name="Text 21"/>
          <p:cNvSpPr/>
          <p:nvPr/>
        </p:nvSpPr>
        <p:spPr>
          <a:xfrm>
            <a:off x="4800600" y="4041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導入判断と実行</a:t>
            </a:r>
            <a:endParaRPr lang="en-US" sz="1600" dirty="0"/>
          </a:p>
        </p:txBody>
      </p:sp>
      <p:sp>
        <p:nvSpPr>
          <p:cNvPr id="28" name="Text 22"/>
          <p:cNvSpPr/>
          <p:nvPr/>
        </p:nvSpPr>
        <p:spPr>
          <a:xfrm>
            <a:off x="4800600" y="438912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費用対効果を試算し</a:t>
            </a:r>
            <a:endParaRPr lang="en-US" sz="1100" dirty="0"/>
          </a:p>
          <a:p>
            <a:pPr marL="0" indent="0" algn="l">
              <a:lnSpc>
                <a:spcPct val="12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導入計画を策定する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320040"/>
            <a:ext cx="868680" cy="347472"/>
          </a:xfrm>
          <a:prstGeom prst="roundRect">
            <a:avLst>
              <a:gd name="adj" fmla="val 50000"/>
            </a:avLst>
          </a:prstGeom>
          <a:solidFill>
            <a:srgbClr val="0B6E6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645920" y="2743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課題の明確化と優先順位付け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10058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B6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まず取り組むべきこと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60000"/>
              </a:lnSpc>
              <a:buNone/>
            </a:pPr>
            <a:r>
              <a:rPr lang="en-US" sz="13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サービスを探す前に、自社の課題を明確にすることが最も重要です。漠然とした不満ではなく、具体的な問題点と数値目標に落とし込みましょう。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2720341"/>
            <a:ext cx="3657600" cy="1067972"/>
          </a:xfrm>
          <a:prstGeom prst="roundRect">
            <a:avLst>
              <a:gd name="adj" fmla="val 8421"/>
            </a:avLst>
          </a:prstGeom>
          <a:solidFill>
            <a:srgbClr val="FEF5E7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811781"/>
            <a:ext cx="3291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A86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ポイント</a:t>
            </a:r>
            <a:endParaRPr lang="en-US" sz="1200" dirty="0"/>
          </a:p>
          <a:p>
            <a:pPr marL="0" indent="0" algn="l">
              <a:lnSpc>
                <a:spcPct val="140000"/>
              </a:lnSpc>
              <a:buNone/>
            </a:pPr>
            <a:r>
              <a:rPr lang="en-US" sz="1100" dirty="0">
                <a:solidFill>
                  <a:srgbClr val="A86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</a:t>
            </a:r>
            <a:r>
              <a:rPr lang="en-US" sz="1100" dirty="0" err="1">
                <a:solidFill>
                  <a:srgbClr val="A86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売上を上げたい」ではなく</a:t>
            </a:r>
            <a:endParaRPr lang="en-US" sz="1100" dirty="0">
              <a:solidFill>
                <a:srgbClr val="A86F2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lnSpc>
                <a:spcPct val="140000"/>
              </a:lnSpc>
              <a:buNone/>
            </a:pPr>
            <a:r>
              <a:rPr lang="en-US" sz="1100" dirty="0">
                <a:solidFill>
                  <a:srgbClr val="A86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「新規顧客獲得数を月20件に増やす」</a:t>
            </a:r>
          </a:p>
          <a:p>
            <a:pPr marL="0" indent="0" algn="l">
              <a:lnSpc>
                <a:spcPct val="140000"/>
              </a:lnSpc>
              <a:buNone/>
            </a:pPr>
            <a:r>
              <a:rPr lang="en-US" sz="1100" dirty="0" err="1">
                <a:solidFill>
                  <a:srgbClr val="A86F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のように具体化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09160" y="1005840"/>
            <a:ext cx="3977640" cy="530352"/>
          </a:xfrm>
          <a:prstGeom prst="roundRect">
            <a:avLst>
              <a:gd name="adj" fmla="val 10345"/>
            </a:avLst>
          </a:prstGeom>
          <a:solidFill>
            <a:srgbClr val="E3F2F1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888" y="1133856"/>
            <a:ext cx="274320" cy="2743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84648" y="1005840"/>
            <a:ext cx="3383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現状の業務フローと課題を書き出す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709160" y="1645920"/>
            <a:ext cx="3977640" cy="530352"/>
          </a:xfrm>
          <a:prstGeom prst="roundRect">
            <a:avLst>
              <a:gd name="adj" fmla="val 10345"/>
            </a:avLst>
          </a:prstGeom>
          <a:solidFill>
            <a:srgbClr val="E3F2F1"/>
          </a:solidFill>
          <a:ln/>
        </p:spPr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888" y="1773936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184648" y="1645920"/>
            <a:ext cx="3383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 err="1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課題の影響度を定量化する</a:t>
            </a:r>
            <a:endParaRPr lang="en-US" sz="1200" dirty="0">
              <a:solidFill>
                <a:srgbClr val="1C2B36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（コスト・時間・品質）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4709160" y="2286000"/>
            <a:ext cx="3977640" cy="530352"/>
          </a:xfrm>
          <a:prstGeom prst="roundRect">
            <a:avLst>
              <a:gd name="adj" fmla="val 10345"/>
            </a:avLst>
          </a:prstGeom>
          <a:solidFill>
            <a:srgbClr val="E3F2F1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888" y="2414016"/>
            <a:ext cx="274320" cy="2743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184648" y="2286000"/>
            <a:ext cx="3383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緊急度×重要度で優先順位をつける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4709160" y="2926080"/>
            <a:ext cx="3977640" cy="530352"/>
          </a:xfrm>
          <a:prstGeom prst="roundRect">
            <a:avLst>
              <a:gd name="adj" fmla="val 10345"/>
            </a:avLst>
          </a:prstGeom>
          <a:solidFill>
            <a:srgbClr val="E3F2F1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888" y="3054096"/>
            <a:ext cx="274320" cy="274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184648" y="2926080"/>
            <a:ext cx="3383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解決後の理想状態と定量目標を設定する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4709160" y="3566160"/>
            <a:ext cx="3977640" cy="530352"/>
          </a:xfrm>
          <a:prstGeom prst="roundRect">
            <a:avLst>
              <a:gd name="adj" fmla="val 10345"/>
            </a:avLst>
          </a:prstGeom>
          <a:solidFill>
            <a:srgbClr val="E3F2F1"/>
          </a:solidFill>
          <a:ln/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888" y="3694176"/>
            <a:ext cx="274320" cy="27432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184648" y="3566160"/>
            <a:ext cx="33832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関係する部門・担当者を明確にする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320040"/>
            <a:ext cx="868680" cy="347472"/>
          </a:xfrm>
          <a:prstGeom prst="roundRect">
            <a:avLst>
              <a:gd name="adj" fmla="val 50000"/>
            </a:avLst>
          </a:prstGeom>
          <a:solidFill>
            <a:srgbClr val="0B6E6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645920" y="2743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情報収集と候補の選定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960120"/>
            <a:ext cx="2514600" cy="37490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68780" y="1161288"/>
            <a:ext cx="457200" cy="457200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364" y="1261872"/>
            <a:ext cx="256032" cy="25603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1764792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情報源の活用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68680" y="2286000"/>
            <a:ext cx="20574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業界専門メディアのレビュー記事</a:t>
            </a:r>
            <a:endParaRPr lang="en-US" sz="1200" dirty="0"/>
          </a:p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サービス比較サイトの活用</a:t>
            </a:r>
            <a:endParaRPr lang="en-US" sz="1200" dirty="0"/>
          </a:p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ホワイトペーパーや導入事例の確認</a:t>
            </a:r>
            <a:endParaRPr lang="en-US" sz="1200" dirty="0"/>
          </a:p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展示会・セミナーへの参加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3429000" y="960120"/>
            <a:ext cx="2514600" cy="37490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57700" y="1161288"/>
            <a:ext cx="457200" cy="457200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284" y="1261872"/>
            <a:ext cx="256032" cy="25603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66160" y="1764792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周囲のネットワーク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657600" y="2286000"/>
            <a:ext cx="20574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同業他社の経営者への相談</a:t>
            </a:r>
            <a:endParaRPr lang="en-US" sz="1200" dirty="0"/>
          </a:p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業界団体・商工会議所の情報</a:t>
            </a:r>
            <a:endParaRPr lang="en-US" sz="1200" dirty="0"/>
          </a:p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顧問税理士・社労士からの推薦</a:t>
            </a:r>
            <a:endParaRPr lang="en-US" sz="1200" dirty="0"/>
          </a:p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ビジネス交流会での情報交換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6217920" y="960120"/>
            <a:ext cx="2514600" cy="3749040"/>
          </a:xfrm>
          <a:prstGeom prst="roundRect">
            <a:avLst>
              <a:gd name="adj" fmla="val 3636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46620" y="1161288"/>
            <a:ext cx="457200" cy="457200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7204" y="1261872"/>
            <a:ext cx="256032" cy="25603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355080" y="1764792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候補の絞り込み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446520" y="2286000"/>
            <a:ext cx="20574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最低3社以上の候補をリストアップ</a:t>
            </a:r>
            <a:endParaRPr lang="en-US" sz="1200" dirty="0"/>
          </a:p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各社の資料請求・デモ申込み</a:t>
            </a:r>
            <a:endParaRPr lang="en-US" sz="1200" dirty="0"/>
          </a:p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無料トライアルが可能か確認</a:t>
            </a:r>
            <a:endParaRPr lang="en-US" sz="1200" dirty="0"/>
          </a:p>
          <a:p>
            <a:pPr marL="342900" indent="-342900" algn="l">
              <a:lnSpc>
                <a:spcPct val="130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初期費用とランニングコストを把握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320040"/>
            <a:ext cx="868680" cy="347472"/>
          </a:xfrm>
          <a:prstGeom prst="roundRect">
            <a:avLst>
              <a:gd name="adj" fmla="val 50000"/>
            </a:avLst>
          </a:prstGeom>
          <a:solidFill>
            <a:srgbClr val="0B6E6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645920" y="2743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比較評価のフレームワーク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640080" y="7772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5つの評価軸で客観的にサービスを比較しましょう。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234440"/>
            <a:ext cx="8046720" cy="658368"/>
          </a:xfrm>
          <a:prstGeom prst="roundRect">
            <a:avLst>
              <a:gd name="adj" fmla="val 8333"/>
            </a:avLst>
          </a:prstGeom>
          <a:solidFill>
            <a:srgbClr val="F1F4F7"/>
          </a:solidFill>
          <a:ln/>
        </p:spPr>
      </p:sp>
      <p:sp>
        <p:nvSpPr>
          <p:cNvPr id="7" name="Shape 5"/>
          <p:cNvSpPr/>
          <p:nvPr/>
        </p:nvSpPr>
        <p:spPr>
          <a:xfrm>
            <a:off x="786384" y="1380744"/>
            <a:ext cx="365760" cy="365760"/>
          </a:xfrm>
          <a:prstGeom prst="ellipse">
            <a:avLst/>
          </a:prstGeom>
          <a:solidFill>
            <a:srgbClr val="0B6E6D"/>
          </a:solidFill>
          <a:ln/>
        </p:spPr>
      </p:sp>
      <p:sp>
        <p:nvSpPr>
          <p:cNvPr id="8" name="Text 6"/>
          <p:cNvSpPr/>
          <p:nvPr/>
        </p:nvSpPr>
        <p:spPr>
          <a:xfrm>
            <a:off x="786384" y="13807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298448" y="1271016"/>
            <a:ext cx="18288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機能適合性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154680" y="1271016"/>
            <a:ext cx="39319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自社の課題を解決する機能が揃っているか。必須機能と希望機能を分けて確認。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7635240" y="1435608"/>
            <a:ext cx="868680" cy="256032"/>
          </a:xfrm>
          <a:prstGeom prst="roundRect">
            <a:avLst>
              <a:gd name="adj" fmla="val 50000"/>
            </a:avLst>
          </a:prstGeom>
          <a:solidFill>
            <a:srgbClr val="D18A2E"/>
          </a:solidFill>
          <a:ln/>
        </p:spPr>
      </p:sp>
      <p:sp>
        <p:nvSpPr>
          <p:cNvPr id="12" name="Text 10"/>
          <p:cNvSpPr/>
          <p:nvPr/>
        </p:nvSpPr>
        <p:spPr>
          <a:xfrm>
            <a:off x="7635240" y="1435608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最重要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640080" y="1984248"/>
            <a:ext cx="80467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786384" y="2130552"/>
            <a:ext cx="365760" cy="365760"/>
          </a:xfrm>
          <a:prstGeom prst="ellipse">
            <a:avLst/>
          </a:prstGeom>
          <a:solidFill>
            <a:srgbClr val="0B6E6D"/>
          </a:solidFill>
          <a:ln/>
        </p:spPr>
      </p:sp>
      <p:sp>
        <p:nvSpPr>
          <p:cNvPr id="15" name="Text 13"/>
          <p:cNvSpPr/>
          <p:nvPr/>
        </p:nvSpPr>
        <p:spPr>
          <a:xfrm>
            <a:off x="786384" y="21305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298448" y="2020824"/>
            <a:ext cx="18288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コストパフォーマンス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154680" y="2020824"/>
            <a:ext cx="39319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初期費用・月額・追加費用の総合把握。削減効果と比較して費用対効果を算出。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635240" y="2185416"/>
            <a:ext cx="868680" cy="256032"/>
          </a:xfrm>
          <a:prstGeom prst="roundRect">
            <a:avLst>
              <a:gd name="adj" fmla="val 50000"/>
            </a:avLst>
          </a:prstGeom>
          <a:solidFill>
            <a:srgbClr val="17A09E"/>
          </a:solidFill>
          <a:ln/>
        </p:spPr>
      </p:sp>
      <p:sp>
        <p:nvSpPr>
          <p:cNvPr id="19" name="Text 17"/>
          <p:cNvSpPr/>
          <p:nvPr/>
        </p:nvSpPr>
        <p:spPr>
          <a:xfrm>
            <a:off x="7635240" y="2185416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重要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40080" y="2734056"/>
            <a:ext cx="8046720" cy="658368"/>
          </a:xfrm>
          <a:prstGeom prst="roundRect">
            <a:avLst>
              <a:gd name="adj" fmla="val 8333"/>
            </a:avLst>
          </a:prstGeom>
          <a:solidFill>
            <a:srgbClr val="F1F4F7"/>
          </a:solidFill>
          <a:ln/>
        </p:spPr>
      </p:sp>
      <p:sp>
        <p:nvSpPr>
          <p:cNvPr id="21" name="Shape 19"/>
          <p:cNvSpPr/>
          <p:nvPr/>
        </p:nvSpPr>
        <p:spPr>
          <a:xfrm>
            <a:off x="786384" y="2880360"/>
            <a:ext cx="365760" cy="365760"/>
          </a:xfrm>
          <a:prstGeom prst="ellipse">
            <a:avLst/>
          </a:prstGeom>
          <a:solidFill>
            <a:srgbClr val="0B6E6D"/>
          </a:solidFill>
          <a:ln/>
        </p:spPr>
      </p:sp>
      <p:sp>
        <p:nvSpPr>
          <p:cNvPr id="22" name="Text 20"/>
          <p:cNvSpPr/>
          <p:nvPr/>
        </p:nvSpPr>
        <p:spPr>
          <a:xfrm>
            <a:off x="786384" y="2880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298448" y="2770632"/>
            <a:ext cx="18288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導入実績・信頼性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154680" y="2770632"/>
            <a:ext cx="39319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同業種・同規模企業での事例の有無。継続率や満足度も確認。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635240" y="2935224"/>
            <a:ext cx="868680" cy="256032"/>
          </a:xfrm>
          <a:prstGeom prst="roundRect">
            <a:avLst>
              <a:gd name="adj" fmla="val 50000"/>
            </a:avLst>
          </a:prstGeom>
          <a:solidFill>
            <a:srgbClr val="17A09E"/>
          </a:solidFill>
          <a:ln/>
        </p:spPr>
      </p:sp>
      <p:sp>
        <p:nvSpPr>
          <p:cNvPr id="26" name="Text 24"/>
          <p:cNvSpPr/>
          <p:nvPr/>
        </p:nvSpPr>
        <p:spPr>
          <a:xfrm>
            <a:off x="7635240" y="2935224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重要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40080" y="3483864"/>
            <a:ext cx="80467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/>
        </p:spPr>
      </p:sp>
      <p:sp>
        <p:nvSpPr>
          <p:cNvPr id="28" name="Shape 26"/>
          <p:cNvSpPr/>
          <p:nvPr/>
        </p:nvSpPr>
        <p:spPr>
          <a:xfrm>
            <a:off x="786384" y="3630168"/>
            <a:ext cx="365760" cy="365760"/>
          </a:xfrm>
          <a:prstGeom prst="ellipse">
            <a:avLst/>
          </a:prstGeom>
          <a:solidFill>
            <a:srgbClr val="0B6E6D"/>
          </a:solidFill>
          <a:ln/>
        </p:spPr>
      </p:sp>
      <p:sp>
        <p:nvSpPr>
          <p:cNvPr id="29" name="Text 27"/>
          <p:cNvSpPr/>
          <p:nvPr/>
        </p:nvSpPr>
        <p:spPr>
          <a:xfrm>
            <a:off x="786384" y="36301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298448" y="3520440"/>
            <a:ext cx="18288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サポート体制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3154680" y="3520440"/>
            <a:ext cx="39319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導入支援、運用中の問い合わせ対応、研修制度。対応時間も要確認。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7635240" y="3685032"/>
            <a:ext cx="868680" cy="256032"/>
          </a:xfrm>
          <a:prstGeom prst="roundRect">
            <a:avLst>
              <a:gd name="adj" fmla="val 50000"/>
            </a:avLst>
          </a:prstGeom>
          <a:solidFill>
            <a:srgbClr val="17A09E"/>
          </a:solidFill>
          <a:ln/>
        </p:spPr>
      </p:sp>
      <p:sp>
        <p:nvSpPr>
          <p:cNvPr id="33" name="Text 31"/>
          <p:cNvSpPr/>
          <p:nvPr/>
        </p:nvSpPr>
        <p:spPr>
          <a:xfrm>
            <a:off x="7635240" y="3685032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中程度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40080" y="4233672"/>
            <a:ext cx="8046720" cy="658368"/>
          </a:xfrm>
          <a:prstGeom prst="roundRect">
            <a:avLst>
              <a:gd name="adj" fmla="val 8333"/>
            </a:avLst>
          </a:prstGeom>
          <a:solidFill>
            <a:srgbClr val="F1F4F7"/>
          </a:solidFill>
          <a:ln/>
        </p:spPr>
      </p:sp>
      <p:sp>
        <p:nvSpPr>
          <p:cNvPr id="35" name="Shape 33"/>
          <p:cNvSpPr/>
          <p:nvPr/>
        </p:nvSpPr>
        <p:spPr>
          <a:xfrm>
            <a:off x="786384" y="4379976"/>
            <a:ext cx="365760" cy="365760"/>
          </a:xfrm>
          <a:prstGeom prst="ellipse">
            <a:avLst/>
          </a:prstGeom>
          <a:solidFill>
            <a:srgbClr val="0B6E6D"/>
          </a:solidFill>
          <a:ln/>
        </p:spPr>
      </p:sp>
      <p:sp>
        <p:nvSpPr>
          <p:cNvPr id="36" name="Text 34"/>
          <p:cNvSpPr/>
          <p:nvPr/>
        </p:nvSpPr>
        <p:spPr>
          <a:xfrm>
            <a:off x="786384" y="437997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1298448" y="4270248"/>
            <a:ext cx="18288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拡張性・将来性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3154680" y="4270248"/>
            <a:ext cx="393192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事業成長に合わせた機能追加やプラン変更が可能か。他システム連携も判断材料。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7635240" y="4434840"/>
            <a:ext cx="868680" cy="256032"/>
          </a:xfrm>
          <a:prstGeom prst="roundRect">
            <a:avLst>
              <a:gd name="adj" fmla="val 50000"/>
            </a:avLst>
          </a:prstGeom>
          <a:solidFill>
            <a:srgbClr val="17A09E"/>
          </a:solidFill>
          <a:ln/>
        </p:spPr>
      </p:sp>
      <p:sp>
        <p:nvSpPr>
          <p:cNvPr id="40" name="Text 38"/>
          <p:cNvSpPr/>
          <p:nvPr/>
        </p:nvSpPr>
        <p:spPr>
          <a:xfrm>
            <a:off x="7635240" y="4434840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中程度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1F4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320040"/>
            <a:ext cx="868680" cy="347472"/>
          </a:xfrm>
          <a:prstGeom prst="roundRect">
            <a:avLst>
              <a:gd name="adj" fmla="val 50000"/>
            </a:avLst>
          </a:prstGeom>
          <a:solidFill>
            <a:srgbClr val="0B6E6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20040"/>
            <a:ext cx="868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1645920" y="2743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導入判断と実行計画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40080" y="914400"/>
            <a:ext cx="38862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04672" y="1078992"/>
            <a:ext cx="384048" cy="384048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" y="1161288"/>
            <a:ext cx="219456" cy="21945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98448" y="1078992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費用対効果の試算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68680" y="1572768"/>
            <a:ext cx="3429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導入費用と運用コストの総額を算出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期待される効果を金額・時間で数値化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ROI（投資回収期間）を計算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複数年のコストシミュレーション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800600" y="914400"/>
            <a:ext cx="38862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965192" y="1078992"/>
            <a:ext cx="384048" cy="384048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488" y="1161288"/>
            <a:ext cx="219456" cy="21945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58968" y="1078992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導入スケジュールの策定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5029200" y="1572768"/>
            <a:ext cx="3429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準備から本稼働までの工程表作成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データ移行・システム連携の計画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段階的導入 or 一斉導入の判断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テスト期間の確保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40080" y="2926080"/>
            <a:ext cx="38862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04672" y="3090672"/>
            <a:ext cx="384048" cy="384048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68" y="3172968"/>
            <a:ext cx="219456" cy="21945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298448" y="3090672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社内体制の整備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868680" y="3584448"/>
            <a:ext cx="3429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推進チームの編成と役割分担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現場スタッフへの説明・研修計画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運用ルール・マニュアルの整備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社内稟議・承認プロセスの準備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4800600" y="2926080"/>
            <a:ext cx="3886200" cy="18288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4965192" y="3090672"/>
            <a:ext cx="384048" cy="384048"/>
          </a:xfrm>
          <a:prstGeom prst="ellipse">
            <a:avLst/>
          </a:prstGeom>
          <a:solidFill>
            <a:srgbClr val="0B6E6D"/>
          </a:solidFill>
          <a:ln/>
        </p:spPr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7488" y="3172968"/>
            <a:ext cx="219456" cy="21945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458968" y="3090672"/>
            <a:ext cx="2971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KPI設定とモニタリング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5029200" y="3584448"/>
            <a:ext cx="3429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導入効果を測るKPIの設定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月次・四半期のレビュー計画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改善サイクル（PDCA）の設計</a:t>
            </a:r>
            <a:endParaRPr lang="en-US" sz="1100" dirty="0"/>
          </a:p>
          <a:p>
            <a:pPr marL="342900" indent="-342900" algn="l">
              <a:lnSpc>
                <a:spcPct val="120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撤退基準の事前設定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7432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サービス選定の5つの落とし穴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80467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5B6B7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よくある失敗パターンを事前に知り、回避することが成功への近道です。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640080" y="1280160"/>
            <a:ext cx="8046720" cy="621792"/>
          </a:xfrm>
          <a:prstGeom prst="roundRect">
            <a:avLst>
              <a:gd name="adj" fmla="val 8824"/>
            </a:avLst>
          </a:prstGeom>
          <a:solidFill>
            <a:srgbClr val="FDE9E6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1417320"/>
            <a:ext cx="347472" cy="347472"/>
          </a:xfrm>
          <a:prstGeom prst="ellipse">
            <a:avLst/>
          </a:prstGeom>
          <a:solidFill>
            <a:srgbClr val="B94A3D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463040"/>
            <a:ext cx="256032" cy="2560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1316736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B94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価格だけで判断する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251960" y="1280160"/>
            <a:ext cx="411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6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663440" y="1316736"/>
            <a:ext cx="3794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総保有コスト（TCO）と得られる価値を総合評価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40080" y="2011680"/>
            <a:ext cx="8046720" cy="621792"/>
          </a:xfrm>
          <a:prstGeom prst="roundRect">
            <a:avLst>
              <a:gd name="adj" fmla="val 8824"/>
            </a:avLst>
          </a:prstGeom>
          <a:solidFill>
            <a:srgbClr val="FDE9E6"/>
          </a:solidFill>
          <a:ln/>
        </p:spPr>
      </p:sp>
      <p:sp>
        <p:nvSpPr>
          <p:cNvPr id="11" name="Shape 8"/>
          <p:cNvSpPr/>
          <p:nvPr/>
        </p:nvSpPr>
        <p:spPr>
          <a:xfrm>
            <a:off x="777240" y="2148840"/>
            <a:ext cx="347472" cy="347472"/>
          </a:xfrm>
          <a:prstGeom prst="ellipse">
            <a:avLst/>
          </a:prstGeom>
          <a:solidFill>
            <a:srgbClr val="B94A3D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194560"/>
            <a:ext cx="256032" cy="25603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34440" y="2048256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B94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課題を明確にせず探し始める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251960" y="2011680"/>
            <a:ext cx="411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6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4663440" y="2048256"/>
            <a:ext cx="3794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課題と期待成果を具体化してから情報収集を開始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40080" y="2743200"/>
            <a:ext cx="8046720" cy="621792"/>
          </a:xfrm>
          <a:prstGeom prst="roundRect">
            <a:avLst>
              <a:gd name="adj" fmla="val 8824"/>
            </a:avLst>
          </a:prstGeom>
          <a:solidFill>
            <a:srgbClr val="FDE9E6"/>
          </a:solidFill>
          <a:ln/>
        </p:spPr>
      </p:sp>
      <p:sp>
        <p:nvSpPr>
          <p:cNvPr id="17" name="Shape 13"/>
          <p:cNvSpPr/>
          <p:nvPr/>
        </p:nvSpPr>
        <p:spPr>
          <a:xfrm>
            <a:off x="777240" y="2880360"/>
            <a:ext cx="347472" cy="347472"/>
          </a:xfrm>
          <a:prstGeom prst="ellipse">
            <a:avLst/>
          </a:prstGeom>
          <a:solidFill>
            <a:srgbClr val="B94A3D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2926080"/>
            <a:ext cx="256032" cy="25603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234440" y="2779776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B94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1社の情報だけで決定する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4251960" y="2743200"/>
            <a:ext cx="411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6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4663440" y="2779776"/>
            <a:ext cx="3794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3社以上を比較し、デモやトライアルも活用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640080" y="3474720"/>
            <a:ext cx="8046720" cy="621792"/>
          </a:xfrm>
          <a:prstGeom prst="roundRect">
            <a:avLst>
              <a:gd name="adj" fmla="val 8824"/>
            </a:avLst>
          </a:prstGeom>
          <a:solidFill>
            <a:srgbClr val="FDE9E6"/>
          </a:solidFill>
          <a:ln/>
        </p:spPr>
      </p:sp>
      <p:sp>
        <p:nvSpPr>
          <p:cNvPr id="23" name="Shape 18"/>
          <p:cNvSpPr/>
          <p:nvPr/>
        </p:nvSpPr>
        <p:spPr>
          <a:xfrm>
            <a:off x="777240" y="3611880"/>
            <a:ext cx="347472" cy="347472"/>
          </a:xfrm>
          <a:prstGeom prst="ellipse">
            <a:avLst/>
          </a:prstGeom>
          <a:solidFill>
            <a:srgbClr val="B94A3D"/>
          </a:solidFill>
          <a:ln/>
        </p:spPr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3657600"/>
            <a:ext cx="256032" cy="256032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234440" y="3511296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B94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導入後のサポートを確認しない</a:t>
            </a:r>
            <a:endParaRPr lang="en-US" sz="1300" dirty="0"/>
          </a:p>
        </p:txBody>
      </p:sp>
      <p:sp>
        <p:nvSpPr>
          <p:cNvPr id="26" name="Text 20"/>
          <p:cNvSpPr/>
          <p:nvPr/>
        </p:nvSpPr>
        <p:spPr>
          <a:xfrm>
            <a:off x="4251960" y="3474720"/>
            <a:ext cx="411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6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7" name="Text 21"/>
          <p:cNvSpPr/>
          <p:nvPr/>
        </p:nvSpPr>
        <p:spPr>
          <a:xfrm>
            <a:off x="4663440" y="3511296"/>
            <a:ext cx="3794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サポート体制・対応時間・追加費用を契約前に確認</a:t>
            </a:r>
            <a:endParaRPr lang="en-US" sz="1200" dirty="0"/>
          </a:p>
        </p:txBody>
      </p:sp>
      <p:sp>
        <p:nvSpPr>
          <p:cNvPr id="28" name="Shape 22"/>
          <p:cNvSpPr/>
          <p:nvPr/>
        </p:nvSpPr>
        <p:spPr>
          <a:xfrm>
            <a:off x="640080" y="4206240"/>
            <a:ext cx="8046720" cy="621792"/>
          </a:xfrm>
          <a:prstGeom prst="roundRect">
            <a:avLst>
              <a:gd name="adj" fmla="val 8824"/>
            </a:avLst>
          </a:prstGeom>
          <a:solidFill>
            <a:srgbClr val="FDE9E6"/>
          </a:solidFill>
          <a:ln/>
        </p:spPr>
      </p:sp>
      <p:sp>
        <p:nvSpPr>
          <p:cNvPr id="29" name="Shape 23"/>
          <p:cNvSpPr/>
          <p:nvPr/>
        </p:nvSpPr>
        <p:spPr>
          <a:xfrm>
            <a:off x="777240" y="4343400"/>
            <a:ext cx="347472" cy="347472"/>
          </a:xfrm>
          <a:prstGeom prst="ellipse">
            <a:avLst/>
          </a:prstGeom>
          <a:solidFill>
            <a:srgbClr val="B94A3D"/>
          </a:solidFill>
          <a:ln/>
        </p:spPr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4389120"/>
            <a:ext cx="256032" cy="256032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1234440" y="4242816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B94A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経営層だけで決めてしまう</a:t>
            </a:r>
            <a:endParaRPr lang="en-US" sz="1300" dirty="0"/>
          </a:p>
        </p:txBody>
      </p:sp>
      <p:sp>
        <p:nvSpPr>
          <p:cNvPr id="32" name="Text 25"/>
          <p:cNvSpPr/>
          <p:nvPr/>
        </p:nvSpPr>
        <p:spPr>
          <a:xfrm>
            <a:off x="4251960" y="4206240"/>
            <a:ext cx="411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B6E6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33" name="Text 26"/>
          <p:cNvSpPr/>
          <p:nvPr/>
        </p:nvSpPr>
        <p:spPr>
          <a:xfrm>
            <a:off x="4663440" y="4242816"/>
            <a:ext cx="3794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1C2B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現場担当者の意見を選定プロセスに反映する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375</Words>
  <Application>Microsoft Office PowerPoint</Application>
  <PresentationFormat>画面に合わせる (16:9)</PresentationFormat>
  <Paragraphs>183</Paragraphs>
  <Slides>10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健太郎 渡部</cp:lastModifiedBy>
  <cp:revision>2</cp:revision>
  <dcterms:created xsi:type="dcterms:W3CDTF">2026-08-12T05:41:05Z</dcterms:created>
  <dcterms:modified xsi:type="dcterms:W3CDTF">2026-08-12T05:49:03Z</dcterms:modified>
</cp:coreProperties>
</file>